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59" r:id="rId3"/>
    <p:sldId id="261" r:id="rId4"/>
    <p:sldId id="262" r:id="rId5"/>
    <p:sldId id="258" r:id="rId6"/>
    <p:sldId id="257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E58"/>
    <a:srgbClr val="113052"/>
    <a:srgbClr val="DCEDF6"/>
    <a:srgbClr val="FFFFFB"/>
    <a:srgbClr val="E6F3FC"/>
    <a:srgbClr val="E4F4FD"/>
    <a:srgbClr val="E5F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660"/>
  </p:normalViewPr>
  <p:slideViewPr>
    <p:cSldViewPr snapToGrid="0">
      <p:cViewPr>
        <p:scale>
          <a:sx n="75" d="100"/>
          <a:sy n="75" d="100"/>
        </p:scale>
        <p:origin x="9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0B406E2-6A66-2E3A-AA4E-5166417B9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A1BF240-F8A5-36EC-A2B5-405394030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6945BC6-5A96-3FC1-68AF-BC4F5954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1F44-83BE-4DF0-9F52-D2440EA575D4}" type="datetimeFigureOut">
              <a:rPr lang="he-IL" smtClean="0"/>
              <a:t>כ"ה/אייר/תשפ"ו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E7B8BCB-427F-2737-9331-07C786240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FA09B8D-8B6C-13BD-1030-ED5E74BC5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EEA9-1D34-4BB9-B114-10CAAAA7E20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8832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3877BB7-A789-F9BE-92CF-48CD42666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42E2D964-8380-C84E-9D3C-A761BA4FF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849467C-0705-56A7-A8CE-5A72DC9F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1F44-83BE-4DF0-9F52-D2440EA575D4}" type="datetimeFigureOut">
              <a:rPr lang="he-IL" smtClean="0"/>
              <a:t>כ"ה/אייר/תשפ"ו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92A980D-690F-4542-E2A7-17E6137D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819D88B-844F-1A26-EBDE-AA572F2C9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EEA9-1D34-4BB9-B114-10CAAAA7E20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0644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2E71494E-EA0A-C348-4C91-393E5E5B7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AFE739C-34F2-CA09-4B9F-BEA2DD6D8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6D206AE-A43B-4FF5-D3FA-03CEF98FC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1F44-83BE-4DF0-9F52-D2440EA575D4}" type="datetimeFigureOut">
              <a:rPr lang="he-IL" smtClean="0"/>
              <a:t>כ"ה/אייר/תשפ"ו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3E5FEAE-D5DA-745C-60CF-12F091D1C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01E2EA8-1BE7-555E-13DF-4ACE46D2C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EEA9-1D34-4BB9-B114-10CAAAA7E20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7591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A086D49-9B5E-6202-11D5-C0DBC4258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FB577FC-ECBE-9B3C-029D-68D610B48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0E66B85-5511-D57D-70B9-E6A8A3408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1F44-83BE-4DF0-9F52-D2440EA575D4}" type="datetimeFigureOut">
              <a:rPr lang="he-IL" smtClean="0"/>
              <a:t>כ"ה/אייר/תשפ"ו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80BDFEA-D2B9-EA6C-3183-FD471A5C7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8E2DF33-4775-406D-7A70-40B433FA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EEA9-1D34-4BB9-B114-10CAAAA7E20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012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BD10A1-7B6E-EC0B-8495-3C87B2BA2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D1F781B-2301-5A73-A4EB-E60CF4C48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A1FB3ED-C3F6-341D-7D20-4301DEEB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1F44-83BE-4DF0-9F52-D2440EA575D4}" type="datetimeFigureOut">
              <a:rPr lang="he-IL" smtClean="0"/>
              <a:t>כ"ה/אייר/תשפ"ו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8EED8C9-7ED9-A70F-E07C-03BF94889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5BB393C-4863-33C6-2FD5-DD6AFFED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EEA9-1D34-4BB9-B114-10CAAAA7E20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154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6BDE03-261B-44A2-7AEC-63F69DD53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43D6B0B-4C71-6D64-D01E-9078C89BD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56A21A0-A4CA-8902-58FB-F136DF6AF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4F50F38-F0D4-E566-477E-8869B63C5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1F44-83BE-4DF0-9F52-D2440EA575D4}" type="datetimeFigureOut">
              <a:rPr lang="he-IL" smtClean="0"/>
              <a:t>כ"ה/אייר/תשפ"ו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097F1A2-41D0-A727-D440-269BB946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3A07EEB-5F4D-838E-29DE-0CCD2C74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EEA9-1D34-4BB9-B114-10CAAAA7E20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126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E78D11-B7E8-32E6-EAF0-80BA9E5FB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3FF0D11-6F4A-75D5-0D0C-48622854D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D47D7C6-94B8-243B-E783-35351B1C3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87129B7D-2BC7-7D76-4FF9-809BB05806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D5D80115-F180-4FE6-C2DD-E458A4A976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33A80070-8277-C279-637F-EF7890F1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1F44-83BE-4DF0-9F52-D2440EA575D4}" type="datetimeFigureOut">
              <a:rPr lang="he-IL" smtClean="0"/>
              <a:t>כ"ה/אייר/תשפ"ו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9F822F2-206D-D7B0-4173-2735ED655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EB97F318-B65C-838D-A183-6E53671A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EEA9-1D34-4BB9-B114-10CAAAA7E20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3055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1C22F7-9091-12C1-8F7D-A718F174E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F2DF6C53-AAB4-810B-885F-BE76D6899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1F44-83BE-4DF0-9F52-D2440EA575D4}" type="datetimeFigureOut">
              <a:rPr lang="he-IL" smtClean="0"/>
              <a:t>כ"ה/אייר/תשפ"ו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A5FE5D0E-E695-D1BE-DA32-DA8E89D1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AB4A0EB1-C5F4-DB10-1C55-6A96634D5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EEA9-1D34-4BB9-B114-10CAAAA7E20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8414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0D333FD4-1534-AA1D-C659-19D51D485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1F44-83BE-4DF0-9F52-D2440EA575D4}" type="datetimeFigureOut">
              <a:rPr lang="he-IL" smtClean="0"/>
              <a:t>כ"ה/אייר/תשפ"ו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6DCFED15-BA5D-6E2F-59B5-C1605DCB5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A46FC0D-56BA-86FA-6A3D-6BC9A72D0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EEA9-1D34-4BB9-B114-10CAAAA7E20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1461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2A2A6EF-62D9-6533-0AF8-E9AB59518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77ABA98-3C05-9850-4386-B4641728F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F2AD120-1E70-CC2E-BB3B-BFE4E25EE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87F939F2-2C2E-AA1E-7E06-88B731E11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1F44-83BE-4DF0-9F52-D2440EA575D4}" type="datetimeFigureOut">
              <a:rPr lang="he-IL" smtClean="0"/>
              <a:t>כ"ה/אייר/תשפ"ו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1D6889A-E679-CF2E-191B-84051ED70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C675659-78B1-998E-FB7B-86C41511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EEA9-1D34-4BB9-B114-10CAAAA7E20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03679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3383A1B-AB9A-285F-7522-2E11E58D9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ADD34CE6-FC0A-B25D-D3A8-88D6E9AEC3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1A32DBB-8DA7-7AFF-7166-7AEB5E97A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6DB12D6-F890-836E-D2EA-DB812FFA3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B1F44-83BE-4DF0-9F52-D2440EA575D4}" type="datetimeFigureOut">
              <a:rPr lang="he-IL" smtClean="0"/>
              <a:t>כ"ה/אייר/תשפ"ו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AFEDCE4-C5DF-0348-6E72-CCCFC106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C27BE8F-1605-FE36-58DC-8FFD0D471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EEA9-1D34-4BB9-B114-10CAAAA7E20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37742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2B4DA960-772D-A855-A7D5-F6C5840AC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60626B1-A02B-38D6-F1EB-05A0F2B2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D94C7AC-2B3B-967C-EB74-24C54C30D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B1F44-83BE-4DF0-9F52-D2440EA575D4}" type="datetimeFigureOut">
              <a:rPr lang="he-IL" smtClean="0"/>
              <a:t>כ"ה/אייר/תשפ"ו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61AB639-B78C-5E8E-8771-5AAA2B985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6DD6158-9B2D-75C8-F385-D65FF7FC5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8EEA9-1D34-4BB9-B114-10CAAAA7E20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448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A783F42-08D4-D4A4-BAC3-2EFEB0D6A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76" y="155589"/>
            <a:ext cx="11766743" cy="657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25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03DC446C-E299-B290-C378-3588538AB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53" y="240515"/>
            <a:ext cx="11424894" cy="637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95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6400395-1658-D166-022E-6083D9D86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"/>
            <a:ext cx="12059126" cy="67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B46C3E66-E0C8-C767-5A4C-11FDDE2EB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" y="219764"/>
            <a:ext cx="11653520" cy="640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65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44BADCB4-22C7-911E-A90B-4F1388C35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6" y="176502"/>
            <a:ext cx="11754107" cy="65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30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79905E-3D8D-CDC1-811F-260065160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8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BA143EB7-01CA-3637-2B62-A79B5D640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05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1E0E3C5-866C-7AB0-2746-8698A1C390BE}"/>
              </a:ext>
            </a:extLst>
          </p:cNvPr>
          <p:cNvSpPr txBox="1"/>
          <p:nvPr/>
        </p:nvSpPr>
        <p:spPr>
          <a:xfrm>
            <a:off x="924560" y="1720840"/>
            <a:ext cx="1077976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he-IL" b="1" dirty="0"/>
              <a:t>שאלה 1: השפעות האקלים וההבדלים בין מאגרי המים</a:t>
            </a:r>
          </a:p>
          <a:p>
            <a:pPr>
              <a:buNone/>
            </a:pPr>
            <a:endParaRPr lang="he-IL" b="1" dirty="0"/>
          </a:p>
          <a:p>
            <a:pPr>
              <a:buNone/>
            </a:pPr>
            <a:r>
              <a:rPr lang="he-IL" b="1" dirty="0"/>
              <a:t>שימו לב:</a:t>
            </a:r>
            <a:r>
              <a:rPr lang="he-IL" dirty="0"/>
              <a:t> קראו את הפתיח הבא וענו על הסעיפים שאחריו. </a:t>
            </a:r>
            <a:r>
              <a:rPr lang="he-IL" i="1" dirty="0"/>
              <a:t>מתוך המאמר:</a:t>
            </a:r>
            <a:r>
              <a:rPr lang="he-IL" dirty="0"/>
              <a:t> "שינוי האקלים מציב אתגר משמעותי למקורות המים בישראל... הבנת ההשלכות של שינוי האקלים על מקורות המים בישראל חיונית לתכנון אסטרטגיות ניהול יעילות."</a:t>
            </a:r>
          </a:p>
          <a:p>
            <a:pPr>
              <a:buNone/>
            </a:pPr>
            <a:endParaRPr lang="he-IL" dirty="0"/>
          </a:p>
          <a:p>
            <a:pPr>
              <a:buNone/>
            </a:pPr>
            <a:r>
              <a:rPr lang="he-IL" b="1" dirty="0"/>
              <a:t>א. 1.</a:t>
            </a:r>
            <a:r>
              <a:rPr lang="he-IL" dirty="0"/>
              <a:t> ציינו </a:t>
            </a:r>
            <a:r>
              <a:rPr lang="he-IL" b="1" dirty="0"/>
              <a:t>שתי</a:t>
            </a:r>
            <a:r>
              <a:rPr lang="he-IL" dirty="0"/>
              <a:t> השפעות של שינוי האקלים על משק המים הטבעי בישראל המוזכרות במאמר. (4 נק')</a:t>
            </a:r>
          </a:p>
          <a:p>
            <a:pPr>
              <a:buNone/>
            </a:pPr>
            <a:endParaRPr lang="he-IL" dirty="0"/>
          </a:p>
          <a:p>
            <a:pPr>
              <a:buNone/>
            </a:pPr>
            <a:r>
              <a:rPr lang="he-IL" dirty="0"/>
              <a:t> </a:t>
            </a:r>
            <a:r>
              <a:rPr lang="he-IL" b="1" dirty="0"/>
              <a:t>א. 2.</a:t>
            </a:r>
            <a:r>
              <a:rPr lang="he-IL" dirty="0"/>
              <a:t> הסבירו כיצד תופעת עליית פני הים מאיימת באופן ספציפי על </a:t>
            </a:r>
            <a:r>
              <a:rPr lang="he-IL" b="1" dirty="0" err="1"/>
              <a:t>אקוות</a:t>
            </a:r>
            <a:r>
              <a:rPr lang="he-IL" b="1" dirty="0"/>
              <a:t> החוף</a:t>
            </a:r>
            <a:r>
              <a:rPr lang="he-IL" dirty="0"/>
              <a:t>, על פי המאמר. (4 נק')</a:t>
            </a:r>
          </a:p>
          <a:p>
            <a:pPr>
              <a:buNone/>
            </a:pPr>
            <a:endParaRPr lang="he-IL" dirty="0"/>
          </a:p>
          <a:p>
            <a:pPr>
              <a:buNone/>
            </a:pPr>
            <a:r>
              <a:rPr lang="he-IL" b="1" dirty="0"/>
              <a:t>ב.</a:t>
            </a:r>
            <a:r>
              <a:rPr lang="he-IL" dirty="0"/>
              <a:t> המאמר מבחין בין מצבה של </a:t>
            </a:r>
            <a:r>
              <a:rPr lang="he-IL" dirty="0" err="1"/>
              <a:t>אקוות</a:t>
            </a:r>
            <a:r>
              <a:rPr lang="he-IL" dirty="0"/>
              <a:t> ההר למצבה של </a:t>
            </a:r>
            <a:r>
              <a:rPr lang="he-IL" dirty="0" err="1"/>
              <a:t>אקוות</a:t>
            </a:r>
            <a:r>
              <a:rPr lang="he-IL" dirty="0"/>
              <a:t> החוף. הציגו הבדל </a:t>
            </a:r>
            <a:r>
              <a:rPr lang="he-IL" b="1" dirty="0"/>
              <a:t>אחד</a:t>
            </a:r>
            <a:r>
              <a:rPr lang="he-IL" dirty="0"/>
              <a:t> ביניהן מבחינת איכות המים, והסבירו מהם הגורמים שהובילו למצבה הנוכחי של </a:t>
            </a:r>
            <a:r>
              <a:rPr lang="he-IL" dirty="0" err="1"/>
              <a:t>אקוות</a:t>
            </a:r>
            <a:r>
              <a:rPr lang="he-IL" dirty="0"/>
              <a:t> החוף. (6 נק')</a:t>
            </a:r>
          </a:p>
          <a:p>
            <a:pPr>
              <a:buNone/>
            </a:pPr>
            <a:endParaRPr lang="he-IL" dirty="0"/>
          </a:p>
          <a:p>
            <a:pPr>
              <a:buNone/>
            </a:pPr>
            <a:endParaRPr lang="he-IL" dirty="0"/>
          </a:p>
          <a:p>
            <a:pPr>
              <a:buNone/>
            </a:pPr>
            <a:endParaRPr lang="he-IL" dirty="0"/>
          </a:p>
          <a:p>
            <a:pPr>
              <a:buNone/>
            </a:pPr>
            <a:endParaRPr lang="he-IL" dirty="0"/>
          </a:p>
          <a:p>
            <a:pPr>
              <a:buNone/>
            </a:pPr>
            <a:endParaRPr lang="he-IL" dirty="0"/>
          </a:p>
          <a:p>
            <a:pPr>
              <a:buNone/>
            </a:pPr>
            <a:endParaRPr lang="he-IL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E1CF4A6C-44E5-251F-D771-329B9EBF4950}"/>
              </a:ext>
            </a:extLst>
          </p:cNvPr>
          <p:cNvSpPr txBox="1"/>
          <p:nvPr/>
        </p:nvSpPr>
        <p:spPr>
          <a:xfrm>
            <a:off x="7172960" y="741680"/>
            <a:ext cx="3606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שאלות על המאמר</a:t>
            </a:r>
          </a:p>
        </p:txBody>
      </p:sp>
    </p:spTree>
    <p:extLst>
      <p:ext uri="{BB962C8B-B14F-4D97-AF65-F5344CB8AC3E}">
        <p14:creationId xmlns:p14="http://schemas.microsoft.com/office/powerpoint/2010/main" val="538053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F215943-B23E-AD48-80D6-EC4FE08D0B90}"/>
              </a:ext>
            </a:extLst>
          </p:cNvPr>
          <p:cNvSpPr txBox="1"/>
          <p:nvPr/>
        </p:nvSpPr>
        <p:spPr>
          <a:xfrm>
            <a:off x="1046480" y="1720840"/>
            <a:ext cx="1023112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b="1" dirty="0"/>
              <a:t>שאלה 2: לחצי פיתוח ופתרונות תכנוניים</a:t>
            </a:r>
          </a:p>
          <a:p>
            <a:endParaRPr lang="he-IL" b="1" dirty="0"/>
          </a:p>
          <a:p>
            <a:r>
              <a:rPr lang="he-IL" dirty="0"/>
              <a:t>שימו לב: קראו את הפתיח הבא וענו על הסעיפים שאחריו.</a:t>
            </a:r>
          </a:p>
          <a:p>
            <a:endParaRPr lang="he-IL" dirty="0"/>
          </a:p>
          <a:p>
            <a:r>
              <a:rPr lang="he-IL" dirty="0"/>
              <a:t>על פי המאמר, לאורך עשרות שנים נתונים מאגרי המים הטבעיים בישראל ללחצי פיתוח כבדים שמקורם בגידול</a:t>
            </a:r>
          </a:p>
          <a:p>
            <a:r>
              <a:rPr lang="he-IL"/>
              <a:t> </a:t>
            </a:r>
            <a:r>
              <a:rPr lang="he-IL" dirty="0"/>
              <a:t>האוכלוסייה ובדרישה לשטחי מגורים ותשתיות, תהליך המחייב היערכות </a:t>
            </a:r>
            <a:r>
              <a:rPr lang="he-IL"/>
              <a:t>מיוחדת.</a:t>
            </a:r>
          </a:p>
          <a:p>
            <a:endParaRPr lang="he-IL" dirty="0"/>
          </a:p>
          <a:p>
            <a:r>
              <a:rPr lang="he-IL" dirty="0"/>
              <a:t>א. 1. הסבירו מהו תהליך ה"איטום" (כיסוי שטחים פתוחים בבנייה) וכיצד הוא פוגע </a:t>
            </a:r>
            <a:r>
              <a:rPr lang="he-IL" dirty="0" err="1"/>
              <a:t>באקוות</a:t>
            </a:r>
            <a:r>
              <a:rPr lang="he-IL" dirty="0"/>
              <a:t>, על פי המאמר. (4 נק')</a:t>
            </a:r>
          </a:p>
          <a:p>
            <a:endParaRPr lang="he-IL" dirty="0"/>
          </a:p>
          <a:p>
            <a:r>
              <a:rPr lang="he-IL" dirty="0"/>
              <a:t>א. 2. הציגו כלי תכנוני אחד (כגון תמ"א או תת"ל) המוזכר במאמר, והסבירו בקצרה כיצד הוא נועד להגן על מי התהום. (4 נק')</a:t>
            </a:r>
          </a:p>
          <a:p>
            <a:endParaRPr lang="he-IL" dirty="0"/>
          </a:p>
          <a:p>
            <a:r>
              <a:rPr lang="he-IL" dirty="0"/>
              <a:t>ב. חוקרים מדגישים את חשיבותה של </a:t>
            </a:r>
            <a:r>
              <a:rPr lang="he-IL" dirty="0" err="1"/>
              <a:t>אקוות</a:t>
            </a:r>
            <a:r>
              <a:rPr lang="he-IL" dirty="0"/>
              <a:t> החוף כ"אוגר תפעולי לאומי" המאפשר ויסות רב-</a:t>
            </a:r>
            <a:r>
              <a:rPr lang="he-IL" dirty="0" err="1"/>
              <a:t>שנתי.הסבירו</a:t>
            </a:r>
            <a:r>
              <a:rPr lang="he-IL" dirty="0"/>
              <a:t> מה הכוונה במושג "ויסות רב-שנתי" בהקשר זה, וכיצד ויסות זה קשור לפעילותם של מתקני ההתפלה בישראל. (6 נק')</a:t>
            </a:r>
          </a:p>
        </p:txBody>
      </p:sp>
    </p:spTree>
    <p:extLst>
      <p:ext uri="{BB962C8B-B14F-4D97-AF65-F5344CB8AC3E}">
        <p14:creationId xmlns:p14="http://schemas.microsoft.com/office/powerpoint/2010/main" val="96545391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285</Words>
  <Application>Microsoft Office PowerPoint</Application>
  <PresentationFormat>מסך רחב</PresentationFormat>
  <Paragraphs>26</Paragraphs>
  <Slides>9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נדב יוסף חודדי</dc:creator>
  <cp:lastModifiedBy>נדב יוסף חודדי</cp:lastModifiedBy>
  <cp:revision>3</cp:revision>
  <dcterms:created xsi:type="dcterms:W3CDTF">2026-05-12T07:32:19Z</dcterms:created>
  <dcterms:modified xsi:type="dcterms:W3CDTF">2026-05-12T15:45:12Z</dcterms:modified>
</cp:coreProperties>
</file>